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sldIdLst>
    <p:sldId id="256" r:id="rId2"/>
    <p:sldId id="468" r:id="rId3"/>
    <p:sldId id="432" r:id="rId4"/>
    <p:sldId id="335" r:id="rId5"/>
    <p:sldId id="508" r:id="rId6"/>
    <p:sldId id="396" r:id="rId7"/>
    <p:sldId id="435" r:id="rId8"/>
    <p:sldId id="466" r:id="rId9"/>
    <p:sldId id="447" r:id="rId10"/>
    <p:sldId id="398" r:id="rId11"/>
    <p:sldId id="436" r:id="rId12"/>
    <p:sldId id="438" r:id="rId13"/>
    <p:sldId id="442" r:id="rId14"/>
    <p:sldId id="441" r:id="rId15"/>
    <p:sldId id="440" r:id="rId16"/>
    <p:sldId id="439" r:id="rId17"/>
    <p:sldId id="444" r:id="rId18"/>
    <p:sldId id="445" r:id="rId19"/>
    <p:sldId id="443" r:id="rId20"/>
    <p:sldId id="446" r:id="rId21"/>
    <p:sldId id="406" r:id="rId22"/>
    <p:sldId id="287" r:id="rId23"/>
    <p:sldId id="448" r:id="rId24"/>
    <p:sldId id="361" r:id="rId25"/>
    <p:sldId id="513" r:id="rId26"/>
    <p:sldId id="511" r:id="rId27"/>
    <p:sldId id="512" r:id="rId28"/>
    <p:sldId id="353" r:id="rId29"/>
    <p:sldId id="516" r:id="rId30"/>
    <p:sldId id="514" r:id="rId31"/>
    <p:sldId id="525" r:id="rId32"/>
    <p:sldId id="515" r:id="rId33"/>
    <p:sldId id="526" r:id="rId34"/>
    <p:sldId id="527" r:id="rId35"/>
    <p:sldId id="407" r:id="rId36"/>
    <p:sldId id="509" r:id="rId37"/>
    <p:sldId id="518" r:id="rId38"/>
    <p:sldId id="521" r:id="rId39"/>
    <p:sldId id="519" r:id="rId40"/>
    <p:sldId id="520" r:id="rId41"/>
    <p:sldId id="522" r:id="rId42"/>
    <p:sldId id="523" r:id="rId43"/>
    <p:sldId id="531" r:id="rId44"/>
    <p:sldId id="524" r:id="rId45"/>
    <p:sldId id="510" r:id="rId46"/>
    <p:sldId id="489" r:id="rId47"/>
    <p:sldId id="529" r:id="rId48"/>
    <p:sldId id="530" r:id="rId49"/>
    <p:sldId id="502" r:id="rId50"/>
    <p:sldId id="52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E6E570-CE06-4AAE-9CAF-FC0B25FA0F43}">
          <p14:sldIdLst>
            <p14:sldId id="256"/>
            <p14:sldId id="468"/>
            <p14:sldId id="432"/>
            <p14:sldId id="335"/>
            <p14:sldId id="508"/>
            <p14:sldId id="396"/>
            <p14:sldId id="435"/>
            <p14:sldId id="466"/>
            <p14:sldId id="447"/>
            <p14:sldId id="398"/>
            <p14:sldId id="436"/>
            <p14:sldId id="438"/>
            <p14:sldId id="442"/>
            <p14:sldId id="441"/>
            <p14:sldId id="440"/>
            <p14:sldId id="439"/>
            <p14:sldId id="444"/>
            <p14:sldId id="445"/>
            <p14:sldId id="443"/>
            <p14:sldId id="446"/>
            <p14:sldId id="406"/>
            <p14:sldId id="287"/>
            <p14:sldId id="448"/>
            <p14:sldId id="361"/>
            <p14:sldId id="513"/>
            <p14:sldId id="511"/>
            <p14:sldId id="512"/>
            <p14:sldId id="353"/>
            <p14:sldId id="516"/>
            <p14:sldId id="514"/>
            <p14:sldId id="525"/>
            <p14:sldId id="515"/>
            <p14:sldId id="526"/>
            <p14:sldId id="527"/>
            <p14:sldId id="407"/>
            <p14:sldId id="509"/>
            <p14:sldId id="518"/>
            <p14:sldId id="521"/>
            <p14:sldId id="519"/>
            <p14:sldId id="520"/>
            <p14:sldId id="522"/>
            <p14:sldId id="523"/>
            <p14:sldId id="531"/>
            <p14:sldId id="524"/>
            <p14:sldId id="510"/>
            <p14:sldId id="489"/>
            <p14:sldId id="529"/>
            <p14:sldId id="530"/>
            <p14:sldId id="502"/>
            <p14:sldId id="5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C34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42" autoAdjust="0"/>
    <p:restoredTop sz="94637"/>
  </p:normalViewPr>
  <p:slideViewPr>
    <p:cSldViewPr snapToGrid="0">
      <p:cViewPr varScale="1">
        <p:scale>
          <a:sx n="78" d="100"/>
          <a:sy n="78" d="100"/>
        </p:scale>
        <p:origin x="56" y="1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A619E-95BE-47B1-B766-6B6A106AA105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A2915-F64B-4BD1-955D-132A8548C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3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1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25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76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3" name="Shape 5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rPr dirty="0"/>
              <a:t>Here is a quick overview of the different methods that are available.</a:t>
            </a:r>
          </a:p>
          <a:p>
            <a:pPr>
              <a:defRPr sz="1800"/>
            </a:pPr>
            <a:r>
              <a:rPr dirty="0"/>
              <a:t>Finite differences are popular, but suffer from accuracy problems. They are also not efficient, since they require at least one analysis for each design variable.</a:t>
            </a:r>
            <a:endParaRPr lang="en-US" dirty="0"/>
          </a:p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dirty="0"/>
              <a:t>Only two of them scale well with the number of variables: adjoint methods, and reverse mode AD.</a:t>
            </a:r>
          </a:p>
          <a:p>
            <a:pPr>
              <a:defRPr sz="1800"/>
            </a:pPr>
            <a:endParaRPr dirty="0"/>
          </a:p>
          <a:p>
            <a:pPr>
              <a:defRPr sz="1800"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3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77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89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00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63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56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31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86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26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295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131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695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722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030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22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030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26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567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747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436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3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2817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74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28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89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75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15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62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13B3-E279-4EE7-AB99-C9C29896D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E42A6-24B9-48B2-BD52-71450720E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A91C5-458D-44DA-B6A3-657B215C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55B2-B3D7-4CA1-BBE9-914E0CD97E5A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02B5-AF57-4DD5-AE5D-07ADFB09F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539DB-9A7F-48AB-931A-591F263B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4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AE8A-106D-4974-B5C3-BCB9C646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1AD63-7836-4EF0-981E-1117DC706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4F8D9-9804-4791-92E8-6AAC2B3A0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DB22B-0DB9-48A0-A976-4C2D2749DD00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BE1F3-D4FE-4E74-8E3A-2A7BB416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E539A-F7E0-4DE1-919F-6D802459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05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319F1-DAB5-4129-A8E3-D31857D81E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1E5F8-C355-4C0C-B096-4AE27B013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D9B5E-A32B-4A46-811C-93C563748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4D13-1055-427B-AA71-9611CDAD3FF8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42058-CF63-47E8-B9CE-813F60B9F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ACC1A-7FB4-4776-8439-768EF691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22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191949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27ED-2B37-448C-AB75-1FDAE8D4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70FDA-9704-4680-BA62-2F93A8395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498AB-39EF-4EEE-9223-D369B96D3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10EB-20AB-4E20-9A44-8B8E971B7CA3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9FBAE-73D2-4A67-88AC-4E9DF4F0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E7699-CA38-4B3A-88ED-61A02008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8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0B54-C57D-47A9-BFAB-280B5967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0AFC7-7743-4E65-990E-B6DD66AB0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C9613-B46A-4A3A-859F-5B1F58B9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D03F4-C72F-46FD-BF78-F616A79ED1FF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DAC5-7B00-423F-BB60-E246E34D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D03A-A829-434F-B701-67CD44DC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FCE7-06A5-4B9D-AF7C-0397E606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51E76-3734-4CC2-A861-1FD98DEE9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2B0FD-762F-4EB7-801D-302E71656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7E05A-5109-40A3-80E6-9101C978D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EEE-6735-494F-9DBA-714CEB671D25}" type="datetime1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6D761-C621-4D07-8965-4C8EEF72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1D4F5-8521-49FF-A777-EDF839F9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9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0687A-B10B-4333-9A00-F214F3FB9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1000B-5AF8-48EE-B90B-6DDB47C55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3A50C-6A03-44D2-A3D3-7B2AFCA78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3CC4C-465E-44AC-9771-71ED3BD8B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F580C-4C21-4837-A885-F55EEE6DC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5F385-E683-44F2-B2CB-8A9C779E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E673E-13E2-4A3C-9EAA-F7D723E4CE48}" type="datetime1">
              <a:rPr lang="en-US" smtClean="0"/>
              <a:t>10/23/2019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3EA868-2107-40B1-A4EE-9AC99C63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334F7-7FEF-48E5-AE77-414AC9DC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58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F0ED-9D41-4316-906B-8FC00FF70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7004B-567A-4660-903C-BE919620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95301-A9DE-4A19-8362-0A7651C4E043}" type="datetime1">
              <a:rPr lang="en-US" smtClean="0"/>
              <a:t>10/23/2019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38C2E-711A-4DB1-A867-FDB47C42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3C1B3-A0E8-4A68-B7FE-D94A8DA5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0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F91D4-E66D-428C-8608-FB46756D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62F75-7051-4C8C-A8C2-D2BCED0533F9}" type="datetime1">
              <a:rPr lang="en-US" smtClean="0"/>
              <a:t>10/23/2019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EC8FA-7D92-4CFF-8A6A-AD76DD18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B170A-38A2-4A2F-90B6-F198F907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12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DC1F-ADAD-43BD-BBF1-CE71D8A2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852C-9699-491B-9911-5728FA22A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20369-2D91-4B83-978D-E0D14AB08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CD5E5-97D6-4281-BF28-B20347F4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81BB9-4DF0-4933-88C3-E9A5AA2381BA}" type="datetime1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00AE7-43B9-48D8-8079-194E4411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87E2C-7534-4191-A7E8-E9B05087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D0F66-1DA8-4A9E-BF80-5EEF7AC3D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12E63C-011C-406E-B7DF-9DF5F91D5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C3C75-A862-425E-BE53-22B28F553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E1C71-E9EF-4E86-9DCE-551E5936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7786-A999-4B70-996F-F1FE3687684E}" type="datetime1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D0761-6478-491D-B9A9-45C27043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A7C89-49C2-4E12-8B1E-8DD1E86AD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7FB5B8-7785-40B9-97D1-35C35CC45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F06E7-C8ED-4F22-824A-CA5595502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A2349-BBB1-42CC-9BAC-DADB837BA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D0593-613A-4DEF-9BA8-2F79295F3EB8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5E947-7773-4210-BBDA-2119A2817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E6DA8-3F89-4BA4-A098-8BEC8812E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3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75000"/>
            </a:schemeClr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dolab.engin.umich.edu/content/complex-step-derivative-approximation-0" TargetMode="External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mdolab.engin.umich.edu/content/complex-step-derivative-approximation-0" TargetMode="External"/><Relationship Id="rId4" Type="http://schemas.openxmlformats.org/officeDocument/2006/relationships/hyperlink" Target="http://mdolab.engin.umich.edu/content/review-and-unification-discrete-methods-computing-derivatives-single-and-multi-disciplinary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mdao/openmdao_training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openmdao.org/pubs/falck_traj_opt_electric_2017.pdf" TargetMode="External"/><Relationship Id="rId4" Type="http://schemas.openxmlformats.org/officeDocument/2006/relationships/hyperlink" Target="http://mdolab.engin.umich.edu/content/complex-step-derivative-approximation-0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mdao.org/twodocs/versions/latest/features/core_features/working_with_derivatives/simul_derivs.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D0F589-C1D1-4978-890A-48B13D88E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096" y="4625531"/>
            <a:ext cx="5269010" cy="2232469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Helvetica" pitchFamily="2" charset="0"/>
                <a:ea typeface="DejaVu Sans"/>
              </a:rPr>
              <a:t>John Jasa </a:t>
            </a:r>
            <a:r>
              <a:rPr lang="en-US" spc="-1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johnjasa@umich</a:t>
            </a:r>
            <a:r>
              <a:rPr lang="en-US" spc="-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.edu</a:t>
            </a:r>
          </a:p>
          <a:p>
            <a:pPr algn="l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University of Michigan MDO Lab</a:t>
            </a:r>
          </a:p>
          <a:p>
            <a:pPr algn="l">
              <a:lnSpc>
                <a:spcPct val="100000"/>
              </a:lnSpc>
            </a:pPr>
            <a:endParaRPr lang="en-US" sz="600" b="1" spc="-1">
              <a:solidFill>
                <a:srgbClr val="000000"/>
              </a:solidFill>
              <a:latin typeface="Helvetica" pitchFamily="2" charset="0"/>
              <a:ea typeface="DejaVu Sans"/>
            </a:endParaRPr>
          </a:p>
          <a:p>
            <a:pPr algn="l">
              <a:lnSpc>
                <a:spcPct val="100000"/>
              </a:lnSpc>
            </a:pPr>
            <a:r>
              <a:rPr lang="en-US" b="1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Justin Gray </a:t>
            </a:r>
            <a:r>
              <a:rPr lang="en-US" spc="-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justin.s.gray@nasa.gov</a:t>
            </a:r>
          </a:p>
          <a:p>
            <a:pPr algn="l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NASA Glenn Research Center</a:t>
            </a:r>
            <a:endParaRPr lang="en-US" spc="-1" dirty="0">
              <a:latin typeface="Helvetica" pitchFamily="2" charset="0"/>
            </a:endParaRPr>
          </a:p>
        </p:txBody>
      </p:sp>
      <p:sp>
        <p:nvSpPr>
          <p:cNvPr id="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9B485621-D939-467C-B79C-B699AC9483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0547" y="277914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0399A-F562-4D15-AFA7-50602D187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99" y="1574098"/>
            <a:ext cx="5862305" cy="408529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0C07565-692E-46F0-9D95-682CCA9DACD9}"/>
              </a:ext>
            </a:extLst>
          </p:cNvPr>
          <p:cNvSpPr txBox="1">
            <a:spLocks/>
          </p:cNvSpPr>
          <p:nvPr/>
        </p:nvSpPr>
        <p:spPr>
          <a:xfrm>
            <a:off x="287510" y="80753"/>
            <a:ext cx="5602094" cy="9926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>
                <a:ea typeface="+mn-ea"/>
              </a:rPr>
              <a:t>Getting derivatives in</a:t>
            </a:r>
            <a:endParaRPr lang="en-US" sz="4000" dirty="0">
              <a:ea typeface="+mn-ea"/>
            </a:endParaRPr>
          </a:p>
        </p:txBody>
      </p:sp>
      <p:sp>
        <p:nvSpPr>
          <p:cNvPr id="1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D41FC5DD-FA7F-4518-A6D4-DB8DA60575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04170" y="9327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2" descr="OpenMDAO Logo">
            <a:extLst>
              <a:ext uri="{FF2B5EF4-FFF2-40B4-BE49-F238E27FC236}">
                <a16:creationId xmlns:a16="http://schemas.microsoft.com/office/drawing/2014/main" id="{B1F749AE-C748-40D8-BCC1-C054B9F5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03" y="296746"/>
            <a:ext cx="5687872" cy="8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661B3-E4E5-4E4A-BC17-F241A54EC5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90" y="1342259"/>
            <a:ext cx="5649133" cy="31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2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step is more accurate </a:t>
            </a:r>
            <a:br>
              <a:rPr lang="en-US" dirty="0"/>
            </a:br>
            <a:r>
              <a:rPr lang="en-US" dirty="0"/>
              <a:t>than FD,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9246" cy="4351338"/>
          </a:xfrm>
        </p:spPr>
        <p:txBody>
          <a:bodyPr/>
          <a:lstStyle/>
          <a:p>
            <a:r>
              <a:rPr lang="en-US" dirty="0"/>
              <a:t>Treats your models as a gray-box (might require code modification)</a:t>
            </a:r>
          </a:p>
          <a:p>
            <a:r>
              <a:rPr lang="en-US" dirty="0"/>
              <a:t>Even more expensive</a:t>
            </a:r>
          </a:p>
          <a:p>
            <a:r>
              <a:rPr lang="en-US" dirty="0"/>
              <a:t>Some functions are tricky…</a:t>
            </a:r>
          </a:p>
          <a:p>
            <a:pPr lvl="1"/>
            <a:r>
              <a:rPr lang="en-US" dirty="0"/>
              <a:t>min(), max(), abs() can cause issues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D184D-794C-442F-82B9-4A3D01CD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95" y="5386510"/>
            <a:ext cx="6162675" cy="12573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CE076D-634F-ED4A-8BE8-B2A5DC03120C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6691A2-A3C4-F249-89FE-675BEFC20348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4F53BDB-E470-AE42-9C00-35AE52CD5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32BFA4-A425-464A-ACF4-2F8BABB21C3C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4312200-B007-9A40-BAC0-91CAB8074979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B12401F-BDEF-574A-881A-88E177629A5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E8C8BCA-0C48-1F44-80E6-6F971764C9F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D4825C3-4BFE-054D-8F0E-786EEDFDBB75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C6A30A2-B83D-2246-AE66-4BB4BE0CB02D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704A586-73C7-0140-B451-CF7DB02D33B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4A386AA-FE96-C24D-940F-1EC9F475B49B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8806D2D-8E9F-D54E-9522-254E2521B4F7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9B190-3298-4B09-9C2E-79996502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</a:t>
            </a:fld>
            <a:endParaRPr lang="en-US"/>
          </a:p>
        </p:txBody>
      </p:sp>
      <p:sp>
        <p:nvSpPr>
          <p:cNvPr id="30" name="[Martins et al., ACM TOMS, 2003]">
            <a:hlinkClick r:id="rId5"/>
            <a:extLst>
              <a:ext uri="{FF2B5EF4-FFF2-40B4-BE49-F238E27FC236}">
                <a16:creationId xmlns:a16="http://schemas.microsoft.com/office/drawing/2014/main" id="{349A6965-25B7-400B-BC17-253F4E00131A}"/>
              </a:ext>
            </a:extLst>
          </p:cNvPr>
          <p:cNvSpPr txBox="1"/>
          <p:nvPr/>
        </p:nvSpPr>
        <p:spPr>
          <a:xfrm>
            <a:off x="6530530" y="5890753"/>
            <a:ext cx="4160139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sz="2000" dirty="0"/>
              <a:t>[Martins et al., </a:t>
            </a:r>
            <a:r>
              <a:rPr sz="2000" i="1" dirty="0"/>
              <a:t>ACM TOMS,</a:t>
            </a:r>
            <a:r>
              <a:rPr sz="2000" dirty="0"/>
              <a:t> 2003]</a:t>
            </a:r>
          </a:p>
        </p:txBody>
      </p:sp>
    </p:spTree>
    <p:extLst>
      <p:ext uri="{BB962C8B-B14F-4D97-AF65-F5344CB8AC3E}">
        <p14:creationId xmlns:p14="http://schemas.microsoft.com/office/powerpoint/2010/main" val="2116018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derivatives are both </a:t>
            </a:r>
            <a:br>
              <a:rPr lang="en-US" dirty="0"/>
            </a:br>
            <a:r>
              <a:rPr lang="en-US" dirty="0"/>
              <a:t>fast and accurate!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4F53BDB-E470-AE42-9C00-35AE52CD5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32" y="1588063"/>
            <a:ext cx="3845674" cy="4589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DF678-38C9-A441-820D-17B8DF274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03" y="3091018"/>
            <a:ext cx="3822700" cy="1206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7915E-FBFF-46F7-95F5-196F02BA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06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models with coupling?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41A00-4C27-431D-8D8A-342A045A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40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differentiate through this convergence loop?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87F5131-F0A3-1849-AF87-D7CE5DE04433}"/>
              </a:ext>
            </a:extLst>
          </p:cNvPr>
          <p:cNvSpPr/>
          <p:nvPr/>
        </p:nvSpPr>
        <p:spPr>
          <a:xfrm>
            <a:off x="3938953" y="2227385"/>
            <a:ext cx="2907324" cy="2778368"/>
          </a:xfrm>
          <a:prstGeom prst="ellipse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7AC5EB-D7D1-4047-9D14-BB6DC58CDE6E}"/>
              </a:ext>
            </a:extLst>
          </p:cNvPr>
          <p:cNvSpPr txBox="1"/>
          <p:nvPr/>
        </p:nvSpPr>
        <p:spPr>
          <a:xfrm>
            <a:off x="7032874" y="1922585"/>
            <a:ext cx="5027402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We’ll need a nonlinear </a:t>
            </a:r>
            <a:br>
              <a:rPr lang="en-US" sz="2500" dirty="0"/>
            </a:br>
            <a:r>
              <a:rPr lang="en-US" sz="2500" dirty="0"/>
              <a:t>solver to converge this coupling. </a:t>
            </a:r>
          </a:p>
          <a:p>
            <a:br>
              <a:rPr lang="en-US" sz="2500" dirty="0"/>
            </a:br>
            <a:r>
              <a:rPr lang="en-US" sz="2500" dirty="0"/>
              <a:t>The solver loop changes the way you </a:t>
            </a:r>
            <a:br>
              <a:rPr lang="en-US" sz="2500" dirty="0"/>
            </a:br>
            <a:r>
              <a:rPr lang="en-US" sz="2500" dirty="0"/>
              <a:t>compute analytic derivatives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FC590-ACC6-425B-A99C-42B04922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15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Manually computing analytic derivatives for coupled models takes a lot of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244E6-0A39-4B56-B229-2060469D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8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compute these extra terms?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E7784E-4863-7D47-8799-E05A02643A6B}"/>
              </a:ext>
            </a:extLst>
          </p:cNvPr>
          <p:cNvSpPr txBox="1"/>
          <p:nvPr/>
        </p:nvSpPr>
        <p:spPr>
          <a:xfrm>
            <a:off x="7523283" y="5551303"/>
            <a:ext cx="41444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These terms will be </a:t>
            </a:r>
            <a:br>
              <a:rPr lang="en-US" sz="3000" dirty="0">
                <a:solidFill>
                  <a:srgbClr val="FF0000"/>
                </a:solidFill>
              </a:rPr>
            </a:br>
            <a:r>
              <a:rPr lang="en-US" sz="3000" dirty="0">
                <a:solidFill>
                  <a:srgbClr val="FF0000"/>
                </a:solidFill>
              </a:rPr>
              <a:t>computed using adjoints!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3759D-FEC2-F142-A4BA-169E2ABAE200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V="1">
            <a:off x="9595485" y="4548555"/>
            <a:ext cx="0" cy="10027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F22EC7-9B10-3E49-A653-97719BACBB2F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9595485" y="4548554"/>
            <a:ext cx="2086708" cy="10027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8BB90E4-D669-BA44-BD86-9C934AF6ACE2}"/>
              </a:ext>
            </a:extLst>
          </p:cNvPr>
          <p:cNvSpPr/>
          <p:nvPr/>
        </p:nvSpPr>
        <p:spPr>
          <a:xfrm>
            <a:off x="9191185" y="3423138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EF149C-5228-9D4F-B345-4D2633D38F1E}"/>
              </a:ext>
            </a:extLst>
          </p:cNvPr>
          <p:cNvSpPr/>
          <p:nvPr/>
        </p:nvSpPr>
        <p:spPr>
          <a:xfrm>
            <a:off x="11277893" y="3423137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82E44-7C6E-4649-B9BF-7AB28872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5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7001"/>
          </a:xfrm>
        </p:spPr>
        <p:txBody>
          <a:bodyPr>
            <a:normAutofit/>
          </a:bodyPr>
          <a:lstStyle/>
          <a:p>
            <a:r>
              <a:rPr lang="en-US" dirty="0"/>
              <a:t>When models get really big … </a:t>
            </a:r>
            <a:br>
              <a:rPr lang="en-US" dirty="0"/>
            </a:br>
            <a:r>
              <a:rPr lang="en-US" dirty="0"/>
              <a:t>have fun!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8077731" y="2351392"/>
            <a:ext cx="2159305" cy="1168400"/>
            <a:chOff x="7231480" y="2834297"/>
            <a:chExt cx="2159305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12666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???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723702" y="4434625"/>
            <a:ext cx="39458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Lets be honest, this just </a:t>
            </a:r>
            <a:br>
              <a:rPr lang="en-US" sz="3000" dirty="0"/>
            </a:br>
            <a:r>
              <a:rPr lang="en-US" sz="3000" dirty="0"/>
              <a:t>isn’t going to happen!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DAF124-0353-4D8D-BF64-8CC9A451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80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608"/>
            <a:ext cx="10515600" cy="1395490"/>
          </a:xfrm>
        </p:spPr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can compute these total derivatives for you, automatically!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7184440" y="2351392"/>
            <a:ext cx="5066703" cy="1168400"/>
            <a:chOff x="7231480" y="2834297"/>
            <a:chExt cx="5066703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41740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[ask </a:t>
              </a:r>
              <a:r>
                <a:rPr lang="en-US" sz="4000" dirty="0" err="1"/>
                <a:t>OpenMDAO</a:t>
              </a:r>
              <a:r>
                <a:rPr lang="en-US" sz="4000" dirty="0"/>
                <a:t>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565440" y="4826401"/>
            <a:ext cx="46812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For a deep dive on the math:</a:t>
            </a:r>
            <a:br>
              <a:rPr lang="en-US" sz="3000" dirty="0"/>
            </a:br>
            <a:endParaRPr lang="en-US" sz="3000" dirty="0"/>
          </a:p>
          <a:p>
            <a:r>
              <a:rPr lang="en-US" sz="3000" dirty="0"/>
              <a:t>[Martins and Hwang 2013]</a:t>
            </a:r>
          </a:p>
          <a:p>
            <a:r>
              <a:rPr lang="en-US" sz="3000" dirty="0"/>
              <a:t>[Hwang and Martins 2018]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C27683-0139-4730-BE1A-C5947F36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35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252828" y="2365275"/>
            <a:ext cx="581902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3000" dirty="0"/>
              <a:t>Computing the partial derivatives </a:t>
            </a:r>
            <a:br>
              <a:rPr lang="en-US" sz="3000" dirty="0"/>
            </a:br>
            <a:r>
              <a:rPr lang="en-US" sz="3000" dirty="0"/>
              <a:t>for each component </a:t>
            </a:r>
          </a:p>
          <a:p>
            <a:pPr lvl="1"/>
            <a:endParaRPr lang="en-US" sz="3000" dirty="0"/>
          </a:p>
          <a:p>
            <a:pPr marL="342900" indent="-342900">
              <a:buAutoNum type="arabicParenR"/>
            </a:pPr>
            <a:r>
              <a:rPr lang="en-US" sz="3000" dirty="0"/>
              <a:t>Solving a linear system for </a:t>
            </a:r>
            <a:br>
              <a:rPr lang="en-US" sz="3000" dirty="0"/>
            </a:br>
            <a:r>
              <a:rPr lang="en-US" sz="3000" dirty="0"/>
              <a:t>total derivatives</a:t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1B31F-CE23-4BE9-AB03-654C1950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71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6213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b="1" dirty="0"/>
              <a:t>Computing the partial derivatives </a:t>
            </a:r>
            <a:br>
              <a:rPr lang="en-US" sz="2800" b="1" dirty="0"/>
            </a:br>
            <a:r>
              <a:rPr lang="en-US" sz="2800" b="1" dirty="0"/>
              <a:t>for each component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Numerical approach: FD/CS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Analytic approach: </a:t>
            </a:r>
            <a:br>
              <a:rPr lang="en-US" sz="2800" dirty="0"/>
            </a:br>
            <a:r>
              <a:rPr lang="en-US" sz="2800" dirty="0"/>
              <a:t>hand </a:t>
            </a:r>
            <a:r>
              <a:rPr lang="en-US" sz="2800"/>
              <a:t>derivation or algorithmic differentiation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Mix </a:t>
            </a:r>
            <a:r>
              <a:rPr lang="en-US" sz="2800"/>
              <a:t>and match </a:t>
            </a:r>
            <a:r>
              <a:rPr lang="en-US" sz="2800" dirty="0"/>
              <a:t>numerical and analytic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You are responsible for this step, </a:t>
            </a:r>
            <a:br>
              <a:rPr lang="en-US" sz="2800" dirty="0"/>
            </a:br>
            <a:r>
              <a:rPr lang="en-US" sz="2800" dirty="0"/>
              <a:t>but </a:t>
            </a:r>
            <a:r>
              <a:rPr lang="en-US" sz="2800" dirty="0" err="1"/>
              <a:t>OpenMDAO</a:t>
            </a:r>
            <a:r>
              <a:rPr lang="en-US" sz="2800" dirty="0"/>
              <a:t> can help you a bit</a:t>
            </a:r>
          </a:p>
          <a:p>
            <a:pPr lvl="1"/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9E2986-3822-7B48-ACF0-0725FCFB5004}"/>
              </a:ext>
            </a:extLst>
          </p:cNvPr>
          <p:cNvCxnSpPr>
            <a:cxnSpLocks/>
          </p:cNvCxnSpPr>
          <p:nvPr/>
        </p:nvCxnSpPr>
        <p:spPr>
          <a:xfrm flipH="1">
            <a:off x="2305318" y="2264229"/>
            <a:ext cx="2818721" cy="18054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8C8679-5D79-B345-8E82-08AB40793421}"/>
              </a:ext>
            </a:extLst>
          </p:cNvPr>
          <p:cNvCxnSpPr>
            <a:cxnSpLocks/>
          </p:cNvCxnSpPr>
          <p:nvPr/>
        </p:nvCxnSpPr>
        <p:spPr>
          <a:xfrm flipH="1">
            <a:off x="1326524" y="2264229"/>
            <a:ext cx="3797516" cy="672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9201D2-676D-8647-AE9D-2B0B7640813A}"/>
              </a:ext>
            </a:extLst>
          </p:cNvPr>
          <p:cNvCxnSpPr>
            <a:cxnSpLocks/>
          </p:cNvCxnSpPr>
          <p:nvPr/>
        </p:nvCxnSpPr>
        <p:spPr>
          <a:xfrm flipH="1">
            <a:off x="3258355" y="2264229"/>
            <a:ext cx="1865684" cy="3060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95AE00-155B-4D54-B5A6-8C4B82C4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14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Levels of knowledge expected for this session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073056" cy="4351338"/>
          </a:xfrm>
        </p:spPr>
        <p:txBody>
          <a:bodyPr>
            <a:normAutofit/>
          </a:bodyPr>
          <a:lstStyle/>
          <a:p>
            <a:r>
              <a:rPr lang="en-US" sz="3200" b="1"/>
              <a:t>hey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69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75396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1) Computing the partial derivatives </a:t>
            </a:r>
            <a:br>
              <a:rPr lang="en-US" sz="2800" dirty="0"/>
            </a:br>
            <a:r>
              <a:rPr lang="en-US" sz="2800" dirty="0"/>
              <a:t>for each component </a:t>
            </a:r>
          </a:p>
          <a:p>
            <a:pPr lvl="1"/>
            <a:endParaRPr lang="en-US" sz="2800" dirty="0"/>
          </a:p>
          <a:p>
            <a:r>
              <a:rPr lang="en-US" sz="2800" b="1" dirty="0"/>
              <a:t>2) Solving a linear system for </a:t>
            </a:r>
            <a:br>
              <a:rPr lang="en-US" sz="2800" b="1" dirty="0"/>
            </a:br>
            <a:r>
              <a:rPr lang="en-US" sz="2800" b="1" dirty="0"/>
              <a:t>     total derivatives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 err="1"/>
              <a:t>OpenMDAO</a:t>
            </a:r>
            <a:r>
              <a:rPr lang="en-US" sz="2800" dirty="0"/>
              <a:t> does this automatically using a </a:t>
            </a:r>
            <a:br>
              <a:rPr lang="en-US" sz="2800" dirty="0"/>
            </a:br>
            <a:r>
              <a:rPr lang="en-US" sz="2800" dirty="0"/>
              <a:t>library of different linear solvers for different </a:t>
            </a:r>
            <a:br>
              <a:rPr lang="en-US" sz="2800" dirty="0"/>
            </a:br>
            <a:r>
              <a:rPr lang="en-US" sz="2800" dirty="0"/>
              <a:t>problems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62F9A7-3869-D84E-9A01-E3288ACCD5ED}"/>
              </a:ext>
            </a:extLst>
          </p:cNvPr>
          <p:cNvCxnSpPr>
            <a:cxnSpLocks/>
          </p:cNvCxnSpPr>
          <p:nvPr/>
        </p:nvCxnSpPr>
        <p:spPr>
          <a:xfrm>
            <a:off x="1233537" y="2174240"/>
            <a:ext cx="0" cy="9499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C8DA63-30D3-D641-9955-BC5DE36F6D51}"/>
              </a:ext>
            </a:extLst>
          </p:cNvPr>
          <p:cNvCxnSpPr>
            <a:cxnSpLocks/>
          </p:cNvCxnSpPr>
          <p:nvPr/>
        </p:nvCxnSpPr>
        <p:spPr>
          <a:xfrm flipH="1">
            <a:off x="2032000" y="4246880"/>
            <a:ext cx="1232747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C771AC-A594-8F4A-8BF1-3CB3CBF9A239}"/>
              </a:ext>
            </a:extLst>
          </p:cNvPr>
          <p:cNvCxnSpPr>
            <a:cxnSpLocks/>
          </p:cNvCxnSpPr>
          <p:nvPr/>
        </p:nvCxnSpPr>
        <p:spPr>
          <a:xfrm flipH="1">
            <a:off x="1110827" y="3124200"/>
            <a:ext cx="1171786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0158D-1B33-C144-92B9-A9AD86E12D87}"/>
              </a:ext>
            </a:extLst>
          </p:cNvPr>
          <p:cNvCxnSpPr>
            <a:cxnSpLocks/>
          </p:cNvCxnSpPr>
          <p:nvPr/>
        </p:nvCxnSpPr>
        <p:spPr>
          <a:xfrm>
            <a:off x="2158757" y="3110654"/>
            <a:ext cx="0" cy="1136226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34CE6E-14AF-8E4A-89F7-029180CB5B48}"/>
              </a:ext>
            </a:extLst>
          </p:cNvPr>
          <p:cNvCxnSpPr>
            <a:cxnSpLocks/>
          </p:cNvCxnSpPr>
          <p:nvPr/>
        </p:nvCxnSpPr>
        <p:spPr>
          <a:xfrm>
            <a:off x="3137504" y="4240107"/>
            <a:ext cx="0" cy="1246293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6C01E1-6F69-6548-B7E9-6375097A83BB}"/>
              </a:ext>
            </a:extLst>
          </p:cNvPr>
          <p:cNvCxnSpPr>
            <a:cxnSpLocks/>
          </p:cNvCxnSpPr>
          <p:nvPr/>
        </p:nvCxnSpPr>
        <p:spPr>
          <a:xfrm flipH="1">
            <a:off x="3007360" y="5483013"/>
            <a:ext cx="1112765" cy="101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C519250-AFFF-E24B-90A1-406B84B57DDB}"/>
              </a:ext>
            </a:extLst>
          </p:cNvPr>
          <p:cNvCxnSpPr>
            <a:cxnSpLocks/>
          </p:cNvCxnSpPr>
          <p:nvPr/>
        </p:nvCxnSpPr>
        <p:spPr>
          <a:xfrm flipH="1" flipV="1">
            <a:off x="1501699" y="2088996"/>
            <a:ext cx="3622340" cy="1248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C49062-B2FE-AE4C-95E5-D5583512FE42}"/>
              </a:ext>
            </a:extLst>
          </p:cNvPr>
          <p:cNvCxnSpPr>
            <a:cxnSpLocks/>
          </p:cNvCxnSpPr>
          <p:nvPr/>
        </p:nvCxnSpPr>
        <p:spPr>
          <a:xfrm flipH="1">
            <a:off x="4304371" y="3337932"/>
            <a:ext cx="781975" cy="18882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8D1AF-CDC6-4F4A-92FC-C913AA977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57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using </a:t>
            </a:r>
            <a:r>
              <a:rPr lang="en-US" dirty="0" err="1"/>
              <a:t>OpenMDAO’s</a:t>
            </a:r>
            <a:r>
              <a:rPr lang="en-US" dirty="0"/>
              <a:t> analytic derivative functionality you can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6689"/>
            <a:ext cx="10515600" cy="4351338"/>
          </a:xfrm>
        </p:spPr>
        <p:txBody>
          <a:bodyPr/>
          <a:lstStyle/>
          <a:p>
            <a:r>
              <a:rPr lang="en-US" dirty="0"/>
              <a:t>Efficiently solve optimization problems with 1000’s of design variables or thousands of constraints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total derivatives across </a:t>
            </a:r>
            <a:r>
              <a:rPr lang="en-US"/>
              <a:t>a complicated </a:t>
            </a:r>
            <a:r>
              <a:rPr lang="en-US" dirty="0"/>
              <a:t>model, </a:t>
            </a:r>
            <a:br>
              <a:rPr lang="en-US" dirty="0"/>
            </a:br>
            <a:r>
              <a:rPr lang="en-US" dirty="0"/>
              <a:t>by providing only partial derivatives of each component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Mix and match </a:t>
            </a:r>
            <a:r>
              <a:rPr lang="en-US"/>
              <a:t>different techniques </a:t>
            </a:r>
            <a:br>
              <a:rPr lang="en-US"/>
            </a:br>
            <a:r>
              <a:rPr lang="en-US"/>
              <a:t>for computing </a:t>
            </a:r>
            <a:r>
              <a:rPr lang="en-US" dirty="0"/>
              <a:t>partial derivatives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C7812-9C9B-4567-B83D-CFB23EA6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53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Methods for computing derivatives"/>
          <p:cNvSpPr txBox="1">
            <a:spLocks noGrp="1"/>
          </p:cNvSpPr>
          <p:nvPr>
            <p:ph type="title"/>
          </p:nvPr>
        </p:nvSpPr>
        <p:spPr>
          <a:xfrm>
            <a:off x="670181" y="192881"/>
            <a:ext cx="9631011" cy="46026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sz="4000" dirty="0"/>
              <a:t>Methods for computing derivatives</a:t>
            </a:r>
          </a:p>
        </p:txBody>
      </p:sp>
      <p:pic>
        <p:nvPicPr>
          <p:cNvPr id="5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10" y="807576"/>
            <a:ext cx="8088989" cy="5857543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[Martins and Hwang, AIAA Journal, 2013]">
            <a:hlinkClick r:id="rId4"/>
          </p:cNvPr>
          <p:cNvSpPr txBox="1"/>
          <p:nvPr/>
        </p:nvSpPr>
        <p:spPr>
          <a:xfrm>
            <a:off x="6752205" y="3546575"/>
            <a:ext cx="539882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sz="1687" dirty="0"/>
              <a:t>[Martins and Hwang, </a:t>
            </a:r>
            <a:r>
              <a:rPr sz="1687" i="1" dirty="0"/>
              <a:t>AIAA Journal</a:t>
            </a:r>
            <a:r>
              <a:rPr sz="1687" dirty="0"/>
              <a:t>, 2013]</a:t>
            </a:r>
          </a:p>
        </p:txBody>
      </p:sp>
      <p:sp>
        <p:nvSpPr>
          <p:cNvPr id="511" name="[Martins et al., ACM TOMS, 2003]">
            <a:hlinkClick r:id="rId5"/>
          </p:cNvPr>
          <p:cNvSpPr txBox="1"/>
          <p:nvPr/>
        </p:nvSpPr>
        <p:spPr>
          <a:xfrm>
            <a:off x="8596025" y="2011197"/>
            <a:ext cx="3410333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sz="1687" dirty="0"/>
              <a:t>[Martins et al., </a:t>
            </a:r>
            <a:r>
              <a:rPr sz="1687" i="1" dirty="0"/>
              <a:t>ACM TOMS,</a:t>
            </a:r>
            <a:r>
              <a:rPr sz="1687" dirty="0"/>
              <a:t> 2003]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20C54F-2A7E-4D3E-8DD4-C9CAE2644B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2E9-EE33-464D-AE96-C2E11ACB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Computing partial derivatives of an ExplicitComponent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28D0-87AB-AA44-AAD2-C32F2BB8D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Check it out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2AE87-C926-CF4E-936F-EEFD13B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52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4E33E-662D-46EB-AC69-B5C1C0C3B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86" y="1816832"/>
            <a:ext cx="4645158" cy="4306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class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/>
          </a:bodyPr>
          <a:lstStyle/>
          <a:p>
            <a:r>
              <a:rPr lang="en-US" sz="3200" dirty="0"/>
              <a:t>Used for doing </a:t>
            </a:r>
            <a:r>
              <a:rPr lang="en-US" sz="3200"/>
              <a:t>explicit calculations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Inputs </a:t>
            </a:r>
            <a:r>
              <a:rPr lang="en-US" sz="3200" dirty="0">
                <a:sym typeface="Wingdings" panose="05000000000000000000" pitchFamily="2" charset="2"/>
              </a:rPr>
              <a:t> Outputs</a:t>
            </a:r>
            <a:br>
              <a:rPr lang="en-US" sz="3200" dirty="0">
                <a:sym typeface="Wingdings" panose="05000000000000000000" pitchFamily="2" charset="2"/>
              </a:rPr>
            </a:br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Can be as simple as a one-line calculation, or as complex as an adjoint CFD solver</a:t>
            </a:r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79D5B-34FE-445E-96A8-187B8BCD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05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/>
              <p:nvPr/>
            </p:nvSpPr>
            <p:spPr>
              <a:xfrm>
                <a:off x="838200" y="3429000"/>
                <a:ext cx="3274679" cy="86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30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29000"/>
                <a:ext cx="3274679" cy="8643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53042"/>
          </a:xfrm>
        </p:spPr>
        <p:txBody>
          <a:bodyPr/>
          <a:lstStyle/>
          <a:p>
            <a:r>
              <a:rPr lang="en-US"/>
              <a:t>A simple ExplicitComponent example:</a:t>
            </a:r>
            <a:br>
              <a:rPr lang="en-US"/>
            </a:br>
            <a:r>
              <a:rPr lang="en-US"/>
              <a:t>Calculating lift from 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47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/>
              <p:nvPr/>
            </p:nvSpPr>
            <p:spPr>
              <a:xfrm>
                <a:off x="1571995" y="3311789"/>
                <a:ext cx="3274679" cy="86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30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995" y="3311789"/>
                <a:ext cx="3274679" cy="8643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You could analytically compute the partials by hand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B41905-69A6-40C5-9657-ED7DBD6B623D}"/>
                  </a:ext>
                </a:extLst>
              </p:cNvPr>
              <p:cNvSpPr txBox="1"/>
              <p:nvPr/>
            </p:nvSpPr>
            <p:spPr>
              <a:xfrm>
                <a:off x="7100924" y="1490805"/>
                <a:ext cx="3274679" cy="8778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30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B41905-69A6-40C5-9657-ED7DBD6B6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924" y="1490805"/>
                <a:ext cx="3274679" cy="8778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863A18-EE5A-4A72-A296-06566AF454F1}"/>
                  </a:ext>
                </a:extLst>
              </p:cNvPr>
              <p:cNvSpPr txBox="1"/>
              <p:nvPr/>
            </p:nvSpPr>
            <p:spPr>
              <a:xfrm>
                <a:off x="7100924" y="2790556"/>
                <a:ext cx="3274679" cy="953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000" i="1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30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863A18-EE5A-4A72-A296-06566AF45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924" y="2790556"/>
                <a:ext cx="3274679" cy="9534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D6FE3F-FCF0-4008-83EF-AAD23F7F913E}"/>
                  </a:ext>
                </a:extLst>
              </p:cNvPr>
              <p:cNvSpPr txBox="1"/>
              <p:nvPr/>
            </p:nvSpPr>
            <p:spPr>
              <a:xfrm>
                <a:off x="7100924" y="4168289"/>
                <a:ext cx="3274679" cy="9556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𝜕𝜌</m:t>
                          </m:r>
                        </m:den>
                      </m:f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p>
                        <m:s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30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D6FE3F-FCF0-4008-83EF-AAD23F7F9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924" y="4168289"/>
                <a:ext cx="3274679" cy="9556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587FDB-9869-4249-87FE-8ACB3203A919}"/>
                  </a:ext>
                </a:extLst>
              </p:cNvPr>
              <p:cNvSpPr txBox="1"/>
              <p:nvPr/>
            </p:nvSpPr>
            <p:spPr>
              <a:xfrm>
                <a:off x="6983893" y="5548265"/>
                <a:ext cx="3274679" cy="1007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den>
                      </m:f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0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587FDB-9869-4249-87FE-8ACB3203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893" y="5548265"/>
                <a:ext cx="3274679" cy="10079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769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41465" cy="1325563"/>
          </a:xfrm>
        </p:spPr>
        <p:txBody>
          <a:bodyPr/>
          <a:lstStyle/>
          <a:p>
            <a:r>
              <a:rPr lang="en-US"/>
              <a:t>OpenMDAO can approximate partial derivatives</a:t>
            </a:r>
            <a:endParaRPr lang="en-US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C0F69AD-CA17-4AA4-9807-07D863509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9840"/>
            <a:ext cx="10515600" cy="4901746"/>
          </a:xfrm>
        </p:spPr>
        <p:txBody>
          <a:bodyPr>
            <a:normAutofit/>
          </a:bodyPr>
          <a:lstStyle/>
          <a:p>
            <a:r>
              <a:rPr lang="en-US"/>
              <a:t>Can use the finite-difference or complex-step methods to approximate the partials derivatives</a:t>
            </a:r>
          </a:p>
          <a:p>
            <a:r>
              <a:rPr lang="en-US"/>
              <a:t>This is generally more expensive than analytic derivatives</a:t>
            </a:r>
          </a:p>
          <a:p>
            <a:r>
              <a:rPr lang="en-US"/>
              <a:t>It requires no additional programmer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72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61166E-769B-43E7-96AA-139516197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94" y="136525"/>
            <a:ext cx="10525020" cy="64340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/>
              <p:nvPr/>
            </p:nvSpPr>
            <p:spPr>
              <a:xfrm>
                <a:off x="8079121" y="4966379"/>
                <a:ext cx="3274679" cy="86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30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121" y="4966379"/>
                <a:ext cx="3274679" cy="8643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966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41465" cy="1325563"/>
          </a:xfrm>
        </p:spPr>
        <p:txBody>
          <a:bodyPr/>
          <a:lstStyle/>
          <a:p>
            <a:r>
              <a:rPr lang="en-US"/>
              <a:t>Explain Jacobian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28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these slides and tutorial scripts from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88" y="2911346"/>
            <a:ext cx="11414761" cy="20539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hlinkClick r:id="rId2"/>
              </a:rPr>
              <a:t>https://github.</a:t>
            </a:r>
            <a:r>
              <a:rPr lang="en-US" sz="4000">
                <a:hlinkClick r:id="rId2"/>
              </a:rPr>
              <a:t>com/openmdao/</a:t>
            </a:r>
            <a:r>
              <a:rPr lang="en-US" sz="4000" dirty="0">
                <a:hlinkClick r:id="rId2"/>
              </a:rPr>
              <a:t>openmdao_training</a:t>
            </a: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47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3B4121-A237-42A7-AE22-764B0FDC45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547"/>
          <a:stretch/>
        </p:blipFill>
        <p:spPr>
          <a:xfrm>
            <a:off x="1082338" y="669472"/>
            <a:ext cx="9864040" cy="469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88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DE704E-7C92-4DBD-8D1F-62206388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03" y="0"/>
            <a:ext cx="9051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25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C1DAEE-D13F-4BCA-BEC6-8AD540EC2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343" y="834114"/>
            <a:ext cx="9534628" cy="479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05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4080F8-6DB3-40D3-8A24-1187190AC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846" y="771525"/>
            <a:ext cx="644267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85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B7221-1F61-41E9-B072-336802A34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435" y="0"/>
            <a:ext cx="9769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4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thumb for computing partials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01746"/>
          </a:xfrm>
        </p:spPr>
        <p:txBody>
          <a:bodyPr>
            <a:normAutofit/>
          </a:bodyPr>
          <a:lstStyle/>
          <a:p>
            <a:r>
              <a:rPr lang="en-US" dirty="0"/>
              <a:t>Fine to start out with FD partials </a:t>
            </a:r>
            <a:br>
              <a:rPr lang="en-US" dirty="0"/>
            </a:br>
            <a:r>
              <a:rPr lang="en-US" dirty="0"/>
              <a:t>while getting your model set up!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cheap black-box codes: </a:t>
            </a:r>
          </a:p>
          <a:p>
            <a:pPr lvl="1"/>
            <a:r>
              <a:rPr lang="en-US" dirty="0"/>
              <a:t>FD </a:t>
            </a:r>
            <a:r>
              <a:rPr lang="en-US" i="1" dirty="0"/>
              <a:t>might</a:t>
            </a:r>
            <a:r>
              <a:rPr lang="en-US" dirty="0"/>
              <a:t> be ok for production runs</a:t>
            </a:r>
          </a:p>
          <a:p>
            <a:pPr lvl="1"/>
            <a:r>
              <a:rPr lang="en-US" dirty="0"/>
              <a:t>CS is better if you can do it!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“expensive” codes (anything with an internal solver): </a:t>
            </a:r>
          </a:p>
          <a:p>
            <a:pPr lvl="1"/>
            <a:r>
              <a:rPr lang="en-US" dirty="0"/>
              <a:t>Implement as </a:t>
            </a:r>
            <a:r>
              <a:rPr lang="en-US" dirty="0" err="1"/>
              <a:t>ImplicitComponent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(expose the states/residuals to </a:t>
            </a:r>
            <a:r>
              <a:rPr lang="en-US" dirty="0" err="1"/>
              <a:t>OpenMDAO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still FD the residual if you need to</a:t>
            </a:r>
          </a:p>
          <a:p>
            <a:pPr lvl="1"/>
            <a:r>
              <a:rPr lang="en-US" dirty="0"/>
              <a:t>Analytic derivatives typically cost a lot for these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571D1B-70C0-484F-8C73-BBBD4E06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78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2E9-EE33-464D-AE96-C2E11ACB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Computing partial derivatives of an ImplicitComponent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28D0-87AB-AA44-AAD2-C32F2BB8D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Largely the same as explicit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2AE87-C926-CF4E-936F-EEFD13B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0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572153" cy="1325563"/>
          </a:xfrm>
        </p:spPr>
        <p:txBody>
          <a:bodyPr/>
          <a:lstStyle/>
          <a:p>
            <a:r>
              <a:rPr lang="en-US"/>
              <a:t>When do we need to use implicit components?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7257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572153" cy="1325563"/>
          </a:xfrm>
        </p:spPr>
        <p:txBody>
          <a:bodyPr/>
          <a:lstStyle/>
          <a:p>
            <a:r>
              <a:rPr lang="en-US"/>
              <a:t>What’s different about an implicit component?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0620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Implicit components can use any of the methods previously described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608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090057"/>
            <a:ext cx="9987646" cy="4086906"/>
          </a:xfrm>
        </p:spPr>
        <p:txBody>
          <a:bodyPr>
            <a:normAutofit/>
          </a:bodyPr>
          <a:lstStyle/>
          <a:p>
            <a:r>
              <a:rPr lang="en-US" sz="3200"/>
              <a:t>Understand how to obtain partial derivatives</a:t>
            </a:r>
          </a:p>
          <a:p>
            <a:endParaRPr lang="en-US" sz="3200"/>
          </a:p>
          <a:p>
            <a:r>
              <a:rPr lang="en-US" sz="3200"/>
              <a:t>Know the differences between explicit and implicit components and what that means for partials</a:t>
            </a:r>
          </a:p>
          <a:p>
            <a:endParaRPr lang="en-US" sz="3200"/>
          </a:p>
          <a:p>
            <a:r>
              <a:rPr lang="en-US" sz="3200"/>
              <a:t>Briefly learn about some advanced techniques to obtain partial derivatives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BBD8-3536-4C2D-821A-B9DA8481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886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Explain implicit code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91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photo&#10;&#10;Description automatically generated">
            <a:extLst>
              <a:ext uri="{FF2B5EF4-FFF2-40B4-BE49-F238E27FC236}">
                <a16:creationId xmlns:a16="http://schemas.microsoft.com/office/drawing/2014/main" id="{B74F721D-3425-466D-B157-604415961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0518"/>
            <a:ext cx="7313789" cy="5123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Show aircraft diagram with forces</a:t>
            </a:r>
            <a:endParaRPr lang="en-US" dirty="0"/>
          </a:p>
        </p:txBody>
      </p:sp>
      <p:sp>
        <p:nvSpPr>
          <p:cNvPr id="12" name="[Martins et al., ACM TOMS, 2003]">
            <a:hlinkClick r:id="rId4"/>
            <a:extLst>
              <a:ext uri="{FF2B5EF4-FFF2-40B4-BE49-F238E27FC236}">
                <a16:creationId xmlns:a16="http://schemas.microsoft.com/office/drawing/2014/main" id="{0E58964E-51CC-42B3-A889-3730CD0E5444}"/>
              </a:ext>
            </a:extLst>
          </p:cNvPr>
          <p:cNvSpPr txBox="1"/>
          <p:nvPr/>
        </p:nvSpPr>
        <p:spPr>
          <a:xfrm>
            <a:off x="4741656" y="5783097"/>
            <a:ext cx="3410333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sz="1687">
                <a:hlinkClick r:id="rId5"/>
              </a:rPr>
              <a:t>[</a:t>
            </a:r>
            <a:r>
              <a:rPr lang="en-US" sz="1687">
                <a:hlinkClick r:id="rId5"/>
              </a:rPr>
              <a:t>Falck</a:t>
            </a:r>
            <a:r>
              <a:rPr sz="1687">
                <a:hlinkClick r:id="rId5"/>
              </a:rPr>
              <a:t> </a:t>
            </a:r>
            <a:r>
              <a:rPr sz="1687" dirty="0">
                <a:hlinkClick r:id="rId5"/>
              </a:rPr>
              <a:t>et al</a:t>
            </a:r>
            <a:r>
              <a:rPr sz="1687">
                <a:hlinkClick r:id="rId5"/>
              </a:rPr>
              <a:t>., </a:t>
            </a:r>
            <a:r>
              <a:rPr lang="en-US" sz="1687" i="1">
                <a:hlinkClick r:id="rId5"/>
              </a:rPr>
              <a:t>AIAA SciTech</a:t>
            </a:r>
            <a:r>
              <a:rPr sz="1687" i="1">
                <a:hlinkClick r:id="rId5"/>
              </a:rPr>
              <a:t>,</a:t>
            </a:r>
            <a:r>
              <a:rPr sz="1687">
                <a:hlinkClick r:id="rId5"/>
              </a:rPr>
              <a:t> </a:t>
            </a:r>
            <a:r>
              <a:rPr lang="en-US" sz="1687">
                <a:hlinkClick r:id="rId5"/>
              </a:rPr>
              <a:t>2017</a:t>
            </a:r>
            <a:r>
              <a:rPr sz="1687">
                <a:hlinkClick r:id="rId5"/>
              </a:rPr>
              <a:t>]</a:t>
            </a:r>
            <a:endParaRPr sz="1687" dirty="0"/>
          </a:p>
        </p:txBody>
      </p:sp>
    </p:spTree>
    <p:extLst>
      <p:ext uri="{BB962C8B-B14F-4D97-AF65-F5344CB8AC3E}">
        <p14:creationId xmlns:p14="http://schemas.microsoft.com/office/powerpoint/2010/main" val="2209836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Show implicit code and explain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4527E-B54D-4E70-BD9F-0E30DB35A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357"/>
          <a:stretch/>
        </p:blipFill>
        <p:spPr>
          <a:xfrm>
            <a:off x="838200" y="2241096"/>
            <a:ext cx="5985884" cy="237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61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Show implicit code and explain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4527E-B54D-4E70-BD9F-0E30DB35A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33"/>
          <a:stretch/>
        </p:blipFill>
        <p:spPr>
          <a:xfrm>
            <a:off x="2817308" y="1690688"/>
            <a:ext cx="5985884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13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Further code example and explanation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9816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2E9-EE33-464D-AE96-C2E11ACB1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2395" cy="1325563"/>
          </a:xfrm>
        </p:spPr>
        <p:txBody>
          <a:bodyPr/>
          <a:lstStyle/>
          <a:p>
            <a:r>
              <a:rPr lang="en-US"/>
              <a:t>Advanced topics related to obtaining derivatives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28D0-87AB-AA44-AAD2-C32F2BB8D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Coloring, scaling, 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2AE87-C926-CF4E-936F-EEFD13B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16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272208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system derivatives efficiently:</a:t>
            </a:r>
            <a:br>
              <a:rPr lang="en-US" dirty="0"/>
            </a:br>
            <a:r>
              <a:rPr lang="en-US" dirty="0"/>
              <a:t>automatic Jacobian coloring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E82D9-54BC-419B-A02C-2E53DB6C3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1" y="1463244"/>
            <a:ext cx="9657681" cy="45854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4DD01D-8691-46D5-8C22-046C4FE9A509}"/>
              </a:ext>
            </a:extLst>
          </p:cNvPr>
          <p:cNvSpPr/>
          <p:nvPr/>
        </p:nvSpPr>
        <p:spPr>
          <a:xfrm>
            <a:off x="459567" y="6048672"/>
            <a:ext cx="11167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http://openmdao.org/twodocs/versions/latest/features/core_features/working_with_derivatives/simul_derivs.html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6168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Show coloring examples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AAFA06-6953-471E-986E-8495EF2F5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373" y="1723345"/>
            <a:ext cx="4321227" cy="492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698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Show coloring examples</a:t>
            </a:r>
            <a:endParaRPr lang="en-US" dirty="0"/>
          </a:p>
        </p:txBody>
      </p:sp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B211C72-CD5D-4B82-99A1-249E92008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22" y="1321135"/>
            <a:ext cx="10972822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36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272208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system derivatives efficiently:</a:t>
            </a:r>
            <a:br>
              <a:rPr lang="en-US" dirty="0"/>
            </a:br>
            <a:r>
              <a:rPr lang="en-US" dirty="0"/>
              <a:t>automatic Jacobian coloring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7A34E-18D4-47FF-B462-DD66128EE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193" y="1567543"/>
            <a:ext cx="7891153" cy="503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2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6564" cy="1325563"/>
          </a:xfrm>
        </p:spPr>
        <p:txBody>
          <a:bodyPr/>
          <a:lstStyle/>
          <a:p>
            <a:r>
              <a:rPr lang="en-US" dirty="0"/>
              <a:t>Brief introduction </a:t>
            </a:r>
            <a:r>
              <a:rPr lang="en-US"/>
              <a:t>to how OpenMDAO handles derivatives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2090057"/>
            <a:ext cx="11446567" cy="4086906"/>
          </a:xfrm>
        </p:spPr>
        <p:txBody>
          <a:bodyPr>
            <a:normAutofit/>
          </a:bodyPr>
          <a:lstStyle/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BBD8-3536-4C2D-821A-B9DA8481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313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5FC79-F84B-4ECE-8F7D-BD839B61B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335"/>
            <a:ext cx="12192000" cy="649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26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59" y="65943"/>
            <a:ext cx="10515600" cy="1325563"/>
          </a:xfrm>
        </p:spPr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59" y="1601786"/>
            <a:ext cx="4956425" cy="4845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OpenMDAO is capable of evaluating DOEs just like </a:t>
            </a:r>
            <a:r>
              <a:rPr lang="en-US" dirty="0" err="1"/>
              <a:t>ModelCenter</a:t>
            </a:r>
            <a:r>
              <a:rPr lang="en-US" dirty="0"/>
              <a:t>, but…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Gradient based optimization is A LOT faster!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So we need </a:t>
            </a:r>
            <a:r>
              <a:rPr lang="en-US" b="1" dirty="0"/>
              <a:t>total derivatives </a:t>
            </a:r>
            <a:r>
              <a:rPr lang="en-US" dirty="0"/>
              <a:t>across the whole model: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4B698-B7ED-4F37-9DAE-BA3E9A53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260" y="1601787"/>
            <a:ext cx="1619250" cy="8191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D32B720-309C-6D4B-812F-08312F2EACDA}"/>
              </a:ext>
            </a:extLst>
          </p:cNvPr>
          <p:cNvGrpSpPr/>
          <p:nvPr/>
        </p:nvGrpSpPr>
        <p:grpSpPr>
          <a:xfrm>
            <a:off x="5629836" y="76613"/>
            <a:ext cx="4887330" cy="4589998"/>
            <a:chOff x="5371930" y="76613"/>
            <a:chExt cx="4887330" cy="45899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AB973E-814B-AC45-96C1-2C63B5D4B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874" y="76613"/>
              <a:ext cx="3845674" cy="4589998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4839448-EC2E-884F-846F-1567225FB42D}"/>
                </a:ext>
              </a:extLst>
            </p:cNvPr>
            <p:cNvCxnSpPr/>
            <p:nvPr/>
          </p:nvCxnSpPr>
          <p:spPr>
            <a:xfrm>
              <a:off x="9710620" y="1995243"/>
              <a:ext cx="54864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0E69CA-07AF-0C4B-814B-6280BBE2DC84}"/>
                </a:ext>
              </a:extLst>
            </p:cNvPr>
            <p:cNvSpPr/>
            <p:nvPr/>
          </p:nvSpPr>
          <p:spPr>
            <a:xfrm>
              <a:off x="5371930" y="105511"/>
              <a:ext cx="4123762" cy="439175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70FAD2-AF52-E845-97D2-68C3E1B9F158}"/>
              </a:ext>
            </a:extLst>
          </p:cNvPr>
          <p:cNvGrpSpPr/>
          <p:nvPr/>
        </p:nvGrpSpPr>
        <p:grpSpPr>
          <a:xfrm>
            <a:off x="5734777" y="4914171"/>
            <a:ext cx="2862404" cy="1832373"/>
            <a:chOff x="5098840" y="4903266"/>
            <a:chExt cx="2862404" cy="18323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9DCC74-57D4-46EF-8E3B-DFF087226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8840" y="4903266"/>
              <a:ext cx="1981200" cy="180975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0C4D90-AF1B-F541-8AE1-CF8CCABBD188}"/>
                </a:ext>
              </a:extLst>
            </p:cNvPr>
            <p:cNvSpPr/>
            <p:nvPr/>
          </p:nvSpPr>
          <p:spPr>
            <a:xfrm>
              <a:off x="5186470" y="5028466"/>
              <a:ext cx="1893570" cy="17071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580CC0-29B1-6B4C-A6B5-14D499086870}"/>
                </a:ext>
              </a:extLst>
            </p:cNvPr>
            <p:cNvSpPr txBox="1"/>
            <p:nvPr/>
          </p:nvSpPr>
          <p:spPr>
            <a:xfrm>
              <a:off x="7420711" y="5603634"/>
              <a:ext cx="54053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rgbClr val="FF0000"/>
                  </a:solidFill>
                </a:rPr>
                <a:t>??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B3D5A-8BE9-42F3-A638-DD3E79E4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4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638CDDE-3180-436F-B081-951FB088E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05" y="1581977"/>
            <a:ext cx="5765571" cy="4883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</a:t>
            </a:r>
            <a:r>
              <a:rPr lang="en-US"/>
              <a:t>is easy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29" y="2143150"/>
            <a:ext cx="5981700" cy="10572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DF558F7-420A-4B97-B28A-4A43DF863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84" y="4692106"/>
            <a:ext cx="4828684" cy="114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99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is easy,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4692" cy="4351338"/>
          </a:xfrm>
        </p:spPr>
        <p:txBody>
          <a:bodyPr/>
          <a:lstStyle/>
          <a:p>
            <a:r>
              <a:rPr lang="en-US" dirty="0"/>
              <a:t>Treats your model as a </a:t>
            </a:r>
            <a:br>
              <a:rPr lang="en-US" dirty="0"/>
            </a:br>
            <a:r>
              <a:rPr lang="en-US" dirty="0"/>
              <a:t>black-box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Expensive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Accuracy can be bad, especially close to the optimal point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70" y="5656342"/>
            <a:ext cx="5981700" cy="105727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C0365B1-2FF6-1C4B-ABDD-F7849946E241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B589E95-70AD-1C42-BBCD-FD3559824BC6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46F6E28-F2C8-8F41-A06D-B86FC7D6D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CE97C9-22A5-314B-A8C5-F409F5241BD2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93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1AA873-0EE1-F148-A671-E39A28B44ED6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5966154-0A50-F04F-8B41-55D739426F29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A41A4E8-8CD8-C64D-BC16-F3B2F7C078B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EA04E79-5DDA-2D48-8FEE-D8076B858073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F52EB6-B9DD-5443-A6CC-3DE4BA0DCC7A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0B580FC-AEF4-4341-83FC-76223733C7B2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2682DEC-2E53-4946-8DEB-0ED7EE90D1F1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A9938BE-BD7A-6B40-BFFF-924DCA14C84A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3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a good idea to finite difference across solvers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83362"/>
            <a:ext cx="10515600" cy="4901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E. S. Hendricks and J. S. Gray, “</a:t>
            </a:r>
            <a:r>
              <a:rPr lang="en-US" sz="1400" b="1" dirty="0" err="1"/>
              <a:t>Pycycle</a:t>
            </a:r>
            <a:r>
              <a:rPr lang="en-US" sz="1400" b="1" dirty="0"/>
              <a:t>: a tool for efficient optimization of gas turbine engine cycles,” </a:t>
            </a:r>
            <a:r>
              <a:rPr lang="en-US" sz="1400" b="1" i="1" dirty="0"/>
              <a:t>Aerospace</a:t>
            </a:r>
            <a:r>
              <a:rPr lang="en-US" sz="1400" b="1" dirty="0"/>
              <a:t>, vol. 6, </a:t>
            </a:r>
            <a:r>
              <a:rPr lang="en-US" sz="1400" b="1" dirty="0" err="1"/>
              <a:t>iss</a:t>
            </a:r>
            <a:r>
              <a:rPr lang="en-US" sz="1400" b="1" dirty="0"/>
              <a:t>. 87, 2019. </a:t>
            </a:r>
          </a:p>
          <a:p>
            <a:pPr marL="0" indent="0">
              <a:buNone/>
            </a:pPr>
            <a:r>
              <a:rPr lang="en-US" sz="1400" dirty="0"/>
              <a:t>E. S. Hendricks, “A multi-level multi-design point approach for gas turbine cycle and turbine conceptual design,” PhD Thesis, 2017. </a:t>
            </a:r>
          </a:p>
          <a:p>
            <a:pPr marL="0" indent="0">
              <a:buNone/>
            </a:pPr>
            <a:r>
              <a:rPr lang="en-US" sz="1400" dirty="0"/>
              <a:t> J. S. Gray, T. A. Hearn, K. T. Moore, J. Hwang, J. Martins, and A. Ning, “Automatic Evaluation of Multidisciplinary Derivatives Using a Graph-Based Problem Formulation in </a:t>
            </a:r>
            <a:r>
              <a:rPr lang="en-US" sz="1400" dirty="0" err="1"/>
              <a:t>OpenMDAO</a:t>
            </a:r>
            <a:r>
              <a:rPr lang="en-US" sz="1400" dirty="0"/>
              <a:t>,” in </a:t>
            </a:r>
            <a:r>
              <a:rPr lang="en-US" sz="1400" i="1" dirty="0"/>
              <a:t>15th AIAA/ISSMO Multidisciplinary Analysis and Optimization Conference</a:t>
            </a:r>
            <a:r>
              <a:rPr lang="en-US" sz="1400" dirty="0"/>
              <a:t>, 2014. </a:t>
            </a:r>
          </a:p>
          <a:p>
            <a:pPr marL="0" indent="0">
              <a:buNone/>
            </a:pPr>
            <a:r>
              <a:rPr lang="en-US" sz="1400" dirty="0"/>
              <a:t>J. S. Gray, K. T. Moore, T. A. Hearn, and B. A. Naylor, “Standard Platform for Benchmarking Multidisciplinary Design Analysis and Optimization Architectures,” </a:t>
            </a:r>
            <a:r>
              <a:rPr lang="en-US" sz="1400" i="1" dirty="0"/>
              <a:t>AIAA Journal</a:t>
            </a:r>
            <a:r>
              <a:rPr lang="en-US" sz="1400" dirty="0"/>
              <a:t>, vol. 51, </a:t>
            </a:r>
            <a:r>
              <a:rPr lang="en-US" sz="1400" dirty="0" err="1"/>
              <a:t>iss</a:t>
            </a:r>
            <a:r>
              <a:rPr lang="en-US" sz="1400" dirty="0"/>
              <a:t>. 10, p. 2380–2394, 2013. </a:t>
            </a:r>
          </a:p>
          <a:p>
            <a:pPr marL="0" indent="0">
              <a:buNone/>
            </a:pPr>
            <a:r>
              <a:rPr lang="en-US" sz="1400" dirty="0"/>
              <a:t>C. Marriage and Martins, J. R. R. A.  “Reconfigurable Semi-Analytic Sensitivity Methods and MDO Architectures Within the </a:t>
            </a:r>
            <a:r>
              <a:rPr lang="el-GR" sz="1400" dirty="0"/>
              <a:t>π</a:t>
            </a:r>
            <a:r>
              <a:rPr lang="en-US" sz="1400" dirty="0"/>
              <a:t>MDO Framework”, in </a:t>
            </a:r>
            <a:r>
              <a:rPr lang="en-US" sz="1400" i="1" dirty="0"/>
              <a:t>Proceedings of the 12th AIAA/ISSMO Multidisciplinary Analysis and Optimization Conference</a:t>
            </a:r>
            <a:r>
              <a:rPr lang="en-US" sz="1400" dirty="0"/>
              <a:t>, Victoria, BC, 2008.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6E10F-B364-4E47-A0ED-1D466A42D7D7}"/>
              </a:ext>
            </a:extLst>
          </p:cNvPr>
          <p:cNvSpPr txBox="1"/>
          <p:nvPr/>
        </p:nvSpPr>
        <p:spPr>
          <a:xfrm>
            <a:off x="838200" y="1837225"/>
            <a:ext cx="75616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Seriously… don’t do this unless you really have to.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expensive (make your solver tolerances really tight)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inaccurate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will probably make your optimization converge slowly!</a:t>
            </a:r>
          </a:p>
          <a:p>
            <a:endParaRPr lang="en-US" sz="2400" dirty="0"/>
          </a:p>
          <a:p>
            <a:r>
              <a:rPr lang="en-US" sz="2400" dirty="0"/>
              <a:t>Lots of papers on this topic: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DABCC-A83A-44DB-86A8-60548144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5902" y="6369110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94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25918</TotalTime>
  <Words>804</Words>
  <Application>Microsoft Office PowerPoint</Application>
  <PresentationFormat>Widescreen</PresentationFormat>
  <Paragraphs>215</Paragraphs>
  <Slides>50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Cambria Math</vt:lpstr>
      <vt:lpstr>Helvetica</vt:lpstr>
      <vt:lpstr>Office Theme</vt:lpstr>
      <vt:lpstr>PowerPoint Presentation</vt:lpstr>
      <vt:lpstr>Levels of knowledge expected for this session</vt:lpstr>
      <vt:lpstr>Download these slides and tutorial scripts from GitHub</vt:lpstr>
      <vt:lpstr>Goals for today</vt:lpstr>
      <vt:lpstr>Brief introduction to how OpenMDAO handles derivatives</vt:lpstr>
      <vt:lpstr>Optimization</vt:lpstr>
      <vt:lpstr>Finite difference is easy</vt:lpstr>
      <vt:lpstr>Finite difference is easy, but…</vt:lpstr>
      <vt:lpstr>It’s not a good idea to finite difference across solvers</vt:lpstr>
      <vt:lpstr>Complex step is more accurate  than FD, but…</vt:lpstr>
      <vt:lpstr>Analytic derivatives are both  fast and accurate!</vt:lpstr>
      <vt:lpstr>What about models with coupling? </vt:lpstr>
      <vt:lpstr>How do you differentiate through this convergence loop? </vt:lpstr>
      <vt:lpstr>Manually computing analytic derivatives for coupled models takes a lot of work</vt:lpstr>
      <vt:lpstr>How do compute these extra terms? </vt:lpstr>
      <vt:lpstr>When models get really big …  have fun!</vt:lpstr>
      <vt:lpstr>OpenMDAO can compute these total derivatives for you, automatically!</vt:lpstr>
      <vt:lpstr>OpenMDAO splits total derivative computation into two steps</vt:lpstr>
      <vt:lpstr>OpenMDAO splits total derivative computation into two steps</vt:lpstr>
      <vt:lpstr>OpenMDAO splits total derivative computation into two steps</vt:lpstr>
      <vt:lpstr>By using OpenMDAO’s analytic derivative functionality you can</vt:lpstr>
      <vt:lpstr>Methods for computing derivatives</vt:lpstr>
      <vt:lpstr>Computing partial derivatives of an ExplicitComponent</vt:lpstr>
      <vt:lpstr>ExplicitComponent class</vt:lpstr>
      <vt:lpstr>A simple ExplicitComponent example: Calculating lift from CL</vt:lpstr>
      <vt:lpstr>You could analytically compute the partials by hand</vt:lpstr>
      <vt:lpstr>OpenMDAO can approximate partial derivatives</vt:lpstr>
      <vt:lpstr>PowerPoint Presentation</vt:lpstr>
      <vt:lpstr>Explain Jacobian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Rules of thumb for computing partials</vt:lpstr>
      <vt:lpstr>Computing partial derivatives of an ImplicitComponent</vt:lpstr>
      <vt:lpstr>When do we need to use implicit components?</vt:lpstr>
      <vt:lpstr>What’s different about an implicit component?</vt:lpstr>
      <vt:lpstr>Implicit components can use any of the methods previously described</vt:lpstr>
      <vt:lpstr>Explain implicit code example</vt:lpstr>
      <vt:lpstr>Show aircraft diagram with forces</vt:lpstr>
      <vt:lpstr>Show implicit code and explain</vt:lpstr>
      <vt:lpstr>Show implicit code and explain</vt:lpstr>
      <vt:lpstr>Further code example and explanation</vt:lpstr>
      <vt:lpstr>Advanced topics related to obtaining derivatives</vt:lpstr>
      <vt:lpstr>Getting system derivatives efficiently: automatic Jacobian coloring</vt:lpstr>
      <vt:lpstr>Show coloring examples</vt:lpstr>
      <vt:lpstr>Show coloring examples</vt:lpstr>
      <vt:lpstr>Getting system derivatives efficiently: automatic Jacobian coloring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Coupled aerostructural and spatial integration optimization</dc:title>
  <dc:creator>Ben</dc:creator>
  <cp:lastModifiedBy>John</cp:lastModifiedBy>
  <cp:revision>938</cp:revision>
  <dcterms:created xsi:type="dcterms:W3CDTF">2017-11-15T13:23:23Z</dcterms:created>
  <dcterms:modified xsi:type="dcterms:W3CDTF">2019-10-24T03:24:19Z</dcterms:modified>
</cp:coreProperties>
</file>